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78" r:id="rId5"/>
    <p:sldId id="779" r:id="rId6"/>
    <p:sldId id="780" r:id="rId7"/>
    <p:sldId id="781" r:id="rId8"/>
    <p:sldId id="782" r:id="rId9"/>
    <p:sldId id="77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3">
          <p15:clr>
            <a:srgbClr val="A4A3A4"/>
          </p15:clr>
        </p15:guide>
        <p15:guide id="2" orient="horz" pos="738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pos="5658">
          <p15:clr>
            <a:srgbClr val="A4A3A4"/>
          </p15:clr>
        </p15:guide>
        <p15:guide id="5" pos="95">
          <p15:clr>
            <a:srgbClr val="A4A3A4"/>
          </p15:clr>
        </p15:guide>
        <p15:guide id="6" pos="272">
          <p15:clr>
            <a:srgbClr val="A4A3A4"/>
          </p15:clr>
        </p15:guide>
        <p15:guide id="7" pos="287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lark, Kelli" initials="CK" lastIdx="3" clrIdx="0"/>
  <p:cmAuthor id="1" name="Mousdale, Rebecca" initials="MR" lastIdx="6" clrIdx="1"/>
  <p:cmAuthor id="8" name="Harrison, Ella" initials="HE" lastIdx="3" clrIdx="3">
    <p:extLst>
      <p:ext uri="{19B8F6BF-5375-455C-9EA6-DF929625EA0E}">
        <p15:presenceInfo xmlns:p15="http://schemas.microsoft.com/office/powerpoint/2012/main" userId="S-1-5-21-1148371208-3881244709-1933943619-58724" providerId="AD"/>
      </p:ext>
    </p:extLst>
  </p:cmAuthor>
  <p:cmAuthor id="2" name="Clark, Roly" initials="CR" lastIdx="5" clrIdx="2">
    <p:extLst>
      <p:ext uri="{19B8F6BF-5375-455C-9EA6-DF929625EA0E}">
        <p15:presenceInfo xmlns:p15="http://schemas.microsoft.com/office/powerpoint/2012/main" userId="S-1-5-21-1148371208-3881244709-1933943619-44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ECDCC"/>
    <a:srgbClr val="FA0007"/>
    <a:srgbClr val="F60006"/>
    <a:srgbClr val="F1030A"/>
    <a:srgbClr val="ED0409"/>
    <a:srgbClr val="ED100C"/>
    <a:srgbClr val="ED1C10"/>
    <a:srgbClr val="ED1F13"/>
    <a:srgbClr val="EA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7836E-0365-414F-8AA7-DBCB275A6A84}" v="8" dt="2019-09-25T21:37:01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/>
    <p:restoredTop sz="94331" autoAdjust="0"/>
  </p:normalViewPr>
  <p:slideViewPr>
    <p:cSldViewPr snapToGrid="0">
      <p:cViewPr varScale="1">
        <p:scale>
          <a:sx n="59" d="100"/>
          <a:sy n="59" d="100"/>
        </p:scale>
        <p:origin x="1520" y="52"/>
      </p:cViewPr>
      <p:guideLst>
        <p:guide orient="horz" pos="3973"/>
        <p:guide orient="horz" pos="738"/>
        <p:guide orient="horz" pos="997"/>
        <p:guide pos="5658"/>
        <p:guide pos="95"/>
        <p:guide pos="272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4E0D6A37-291F-4E46-BB73-3B99CE153558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FBB6E366-02D8-9240-8F65-12E2F8F2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06CCCD24-79A0-1B45-AEA8-F931F4D6188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3FFFF08-BA74-3E4E-B67B-CFCBDE5D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2" y="303652"/>
            <a:ext cx="2017673" cy="412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148" y="866775"/>
            <a:ext cx="8075613" cy="1197787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800" b="0" i="0" cap="none"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0813" y="2213627"/>
            <a:ext cx="8829675" cy="44942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1"/>
          </p:nvPr>
        </p:nvSpPr>
        <p:spPr>
          <a:xfrm>
            <a:off x="7223650" y="344650"/>
            <a:ext cx="158131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26 April 2016</a:t>
            </a:r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1574"/>
            <a:ext cx="9144000" cy="5686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47638" y="147638"/>
            <a:ext cx="8832850" cy="671036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10667" y="4233416"/>
            <a:ext cx="2253884" cy="625148"/>
          </a:xfrm>
        </p:spPr>
        <p:txBody>
          <a:bodyPr/>
          <a:lstStyle>
            <a:lvl1pPr>
              <a:defRPr>
                <a:solidFill>
                  <a:srgbClr val="222221"/>
                </a:solidFill>
                <a:latin typeface="Gill Sans Infant Std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683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hank_you_STC_logo_l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17" y="2113411"/>
            <a:ext cx="4355592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0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2676" y="2370672"/>
            <a:ext cx="6255472" cy="1583233"/>
          </a:xfrm>
          <a:prstGeom prst="roundRect">
            <a:avLst>
              <a:gd name="adj" fmla="val 8552"/>
            </a:avLst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3200" b="1" i="0">
              <a:solidFill>
                <a:srgbClr val="222221"/>
              </a:solidFill>
              <a:latin typeface="TradeGothic LT CondEighteen"/>
              <a:cs typeface="TradeGothic LT CondEighteen"/>
            </a:endParaRPr>
          </a:p>
        </p:txBody>
      </p:sp>
      <p:pic>
        <p:nvPicPr>
          <p:cNvPr id="13" name="Picture 12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139" y="2562159"/>
            <a:ext cx="5872546" cy="12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87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1" imgH="472" progId="TCLayout.ActiveDocument.1">
                  <p:embed/>
                </p:oleObj>
              </mc:Choice>
              <mc:Fallback>
                <p:oleObj name="think-cell Slide" r:id="rId3" imgW="471" imgH="472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30311" y="6441021"/>
            <a:ext cx="773723" cy="365125"/>
          </a:xfrm>
          <a:prstGeom prst="rect">
            <a:avLst/>
          </a:prstGeom>
        </p:spPr>
        <p:txBody>
          <a:bodyPr/>
          <a:lstStyle/>
          <a:p>
            <a:pPr defTabSz="422041">
              <a:defRPr/>
            </a:pPr>
            <a:fld id="{C3FDE51E-0052-334C-A4B2-C567FE9F326F}" type="slidenum">
              <a:rPr lang="en-US" smtClean="0">
                <a:solidFill>
                  <a:srgbClr val="222221"/>
                </a:solidFill>
              </a:rPr>
              <a:pPr defTabSz="422041">
                <a:defRPr/>
              </a:pPr>
              <a:t>‹#›</a:t>
            </a:fld>
            <a:endParaRPr lang="en-US">
              <a:solidFill>
                <a:srgbClr val="222221"/>
              </a:solidFill>
            </a:endParaRPr>
          </a:p>
        </p:txBody>
      </p:sp>
      <p:pic>
        <p:nvPicPr>
          <p:cNvPr id="10" name="Picture 9" descr="Save_the_Children_log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428" y="6250798"/>
            <a:ext cx="1861366" cy="3804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56309" y="149797"/>
            <a:ext cx="8824871" cy="1022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46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150813" y="132709"/>
            <a:ext cx="8829675" cy="472411"/>
          </a:xfrm>
          <a:prstGeom prst="rect">
            <a:avLst/>
          </a:prstGeom>
        </p:spPr>
        <p:txBody>
          <a:bodyPr/>
          <a:lstStyle>
            <a:lvl1pPr>
              <a:defRPr sz="221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Underscore_line.png">
            <a:extLst>
              <a:ext uri="{FF2B5EF4-FFF2-40B4-BE49-F238E27FC236}">
                <a16:creationId xmlns:a16="http://schemas.microsoft.com/office/drawing/2014/main" id="{C9DAB969-758B-423D-86B2-D119368C6E1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0"/>
            <a:ext cx="4572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0768" y="1171576"/>
            <a:ext cx="3243019" cy="1219798"/>
          </a:xfr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32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0767" y="2395663"/>
            <a:ext cx="3243020" cy="268421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rgbClr val="FFFFFF"/>
                </a:solidFill>
                <a:latin typeface="Gill Sans Infant Std"/>
                <a:cs typeface="Gill Sans Infant Std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1588" indent="0"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buNone/>
              <a:defRPr sz="1800">
                <a:solidFill>
                  <a:srgbClr val="FFFFFF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55738"/>
            <a:ext cx="5002416" cy="59858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472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763" y="310836"/>
            <a:ext cx="8282643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8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5738" y="2200274"/>
            <a:ext cx="8824750" cy="41068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773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47638" y="1171574"/>
            <a:ext cx="8832850" cy="51355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634" y="202994"/>
            <a:ext cx="8282640" cy="787605"/>
          </a:xfrm>
        </p:spPr>
        <p:txBody>
          <a:bodyPr>
            <a:noAutofit/>
          </a:bodyPr>
          <a:lstStyle>
            <a:lvl1pPr>
              <a:defRPr sz="48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8276127" cy="454790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266700" indent="-266700">
              <a:buClr>
                <a:schemeClr val="tx2"/>
              </a:buClr>
              <a:buFont typeface="Arial"/>
              <a:buChar char="•"/>
              <a:defRPr sz="1800"/>
            </a:lvl2pPr>
            <a:lvl3pPr marL="266700" indent="-266700">
              <a:defRPr sz="1800"/>
            </a:lvl3pPr>
            <a:lvl4pPr marL="266700" indent="-266700">
              <a:buClr>
                <a:schemeClr val="tx2"/>
              </a:buClr>
              <a:buFont typeface="Arial"/>
              <a:buChar char="•"/>
              <a:defRPr sz="1800"/>
            </a:lvl4pPr>
            <a:lvl5pPr marL="266700" indent="-266700"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  <a:lvl6pPr marL="1588" indent="0">
              <a:buNone/>
              <a:defRPr sz="2500" b="0" i="0">
                <a:latin typeface="Gill Sans Infant MT"/>
                <a:cs typeface="Gill Sans Infant M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3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709703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0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62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7637" y="147638"/>
            <a:ext cx="8837613" cy="6159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43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634" y="202995"/>
            <a:ext cx="8282640" cy="506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147" y="1600200"/>
            <a:ext cx="8276127" cy="4706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8991" y="6441019"/>
            <a:ext cx="15813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5022" y="6441019"/>
            <a:ext cx="382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fld id="{C3FDE51E-0052-334C-A4B2-C567FE9F32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ave_the_Children_logo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derscore_line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0" r:id="rId5"/>
    <p:sldLayoutId id="2147483662" r:id="rId6"/>
    <p:sldLayoutId id="2147483663" r:id="rId7"/>
    <p:sldLayoutId id="2147483655" r:id="rId8"/>
    <p:sldLayoutId id="2147483669" r:id="rId9"/>
    <p:sldLayoutId id="2147483670" r:id="rId10"/>
    <p:sldLayoutId id="2147483671" r:id="rId11"/>
    <p:sldLayoutId id="2147483672" r:id="rId12"/>
    <p:sldLayoutId id="2147483667" r:id="rId13"/>
    <p:sldLayoutId id="2147483673" r:id="rId14"/>
    <p:sldLayoutId id="2147483680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i="0" kern="1200">
          <a:solidFill>
            <a:schemeClr val="tx1"/>
          </a:solidFill>
          <a:latin typeface="Gill Sans Infant Std"/>
          <a:ea typeface="+mj-ea"/>
          <a:cs typeface="Gill Sans Infant Std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800" b="1" i="0" kern="1200">
          <a:solidFill>
            <a:schemeClr val="tx2"/>
          </a:solidFill>
          <a:latin typeface="Gill Sans Infant Std"/>
          <a:ea typeface="+mn-ea"/>
          <a:cs typeface="Gill Sans Infant Std"/>
        </a:defRPr>
      </a:lvl1pPr>
      <a:lvl2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5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2pPr>
      <a:lvl3pPr marL="266700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4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3pPr>
      <a:lvl4pPr marL="541338" indent="-2746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3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4pPr>
      <a:lvl5pPr marL="808038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2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iba.com/ariba-network/ariba-network-for-suppliers/getting-started" TargetMode="External"/><Relationship Id="rId2" Type="http://schemas.openxmlformats.org/officeDocument/2006/relationships/hyperlink" Target="https://www.ariba.com/support/supplier-support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8666" y="1400568"/>
            <a:ext cx="8075613" cy="1008865"/>
          </a:xfrm>
        </p:spPr>
        <p:txBody>
          <a:bodyPr>
            <a:noAutofit/>
          </a:bodyPr>
          <a:lstStyle/>
          <a:p>
            <a:r>
              <a:rPr lang="en-US" sz="5400" b="1"/>
              <a:t>The Ariba Network</a:t>
            </a:r>
            <a:br>
              <a:rPr lang="en-US" sz="5400"/>
            </a:br>
            <a:r>
              <a:rPr lang="en-US" sz="5400"/>
              <a:t>Bidding for a Sourcing Event</a:t>
            </a:r>
            <a:br>
              <a:rPr lang="en-US" sz="5400"/>
            </a:br>
            <a:endParaRPr lang="en-US" sz="2000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26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2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62AA2-3BBF-4F5F-8784-87223B9BD0B6}"/>
              </a:ext>
            </a:extLst>
          </p:cNvPr>
          <p:cNvSpPr/>
          <p:nvPr/>
        </p:nvSpPr>
        <p:spPr>
          <a:xfrm>
            <a:off x="164892" y="1318768"/>
            <a:ext cx="8829206" cy="40318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Step1:  To toggle from the Purchase Orders interface to the Sourcing interface</a:t>
            </a:r>
          </a:p>
          <a:p>
            <a:pPr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 to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supplier.ariba.com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log in using your Ariba account credentials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top left, click on the arrow next to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Network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and choose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Proposals and Questionnaires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will be directed to the Sourcing interface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6A68A36-471E-2E47-B7FF-09B4AB91B33C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E142BB5-FACB-F047-A003-99961FA650AD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DA3BF580-B35B-4EF4-A932-4CF938060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2" y="3211594"/>
            <a:ext cx="8709286" cy="237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203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3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E6CAA-064D-4ECF-8F09-2E8C670F6B97}"/>
              </a:ext>
            </a:extLst>
          </p:cNvPr>
          <p:cNvSpPr/>
          <p:nvPr/>
        </p:nvSpPr>
        <p:spPr>
          <a:xfrm>
            <a:off x="584221" y="1436938"/>
            <a:ext cx="65430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GB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tep 2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the ‘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Proposal’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9708C-0500-4DC1-ADAD-1DF44E13C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74" y="2438395"/>
            <a:ext cx="8241760" cy="37250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C47F83-5BD7-4E04-A933-51ED3F58F842}"/>
              </a:ext>
            </a:extLst>
          </p:cNvPr>
          <p:cNvCxnSpPr>
            <a:cxnSpLocks/>
          </p:cNvCxnSpPr>
          <p:nvPr/>
        </p:nvCxnSpPr>
        <p:spPr>
          <a:xfrm flipH="1">
            <a:off x="1606826" y="2272145"/>
            <a:ext cx="886992" cy="23456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FDE92D3-C01B-4D41-9CD1-1BFB156CB9D5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49260E-9635-B444-A4ED-66D3C5843E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94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09855"/>
            <a:ext cx="2549236" cy="7481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4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0171C-3244-42CC-8E2B-00AC44B6C5E5}"/>
              </a:ext>
            </a:extLst>
          </p:cNvPr>
          <p:cNvSpPr/>
          <p:nvPr/>
        </p:nvSpPr>
        <p:spPr>
          <a:xfrm>
            <a:off x="562273" y="1402730"/>
            <a:ext cx="6662985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3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what to bid on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E24A2F-E82E-4AA5-AA4B-6F1B4ECEED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84"/>
          <a:stretch/>
        </p:blipFill>
        <p:spPr>
          <a:xfrm>
            <a:off x="562273" y="2750695"/>
            <a:ext cx="7943127" cy="369032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2289AF-8D1F-4AC3-AF68-330C7EE0E4DB}"/>
              </a:ext>
            </a:extLst>
          </p:cNvPr>
          <p:cNvCxnSpPr>
            <a:cxnSpLocks/>
          </p:cNvCxnSpPr>
          <p:nvPr/>
        </p:nvCxnSpPr>
        <p:spPr>
          <a:xfrm flipH="1">
            <a:off x="1454727" y="2202873"/>
            <a:ext cx="914400" cy="18703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CD17D578-7BD9-0E4B-BB8D-795A40C40313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8206DB2-951B-6641-979F-35991932D0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95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5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1364CD-BF19-4110-AD2D-04005EB3EF14}"/>
              </a:ext>
            </a:extLst>
          </p:cNvPr>
          <p:cNvSpPr/>
          <p:nvPr/>
        </p:nvSpPr>
        <p:spPr>
          <a:xfrm>
            <a:off x="447701" y="1381729"/>
            <a:ext cx="6880043" cy="28007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4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 your response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19C4DD-6741-4A74-8568-29213C12A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01" y="2211110"/>
            <a:ext cx="8356333" cy="3942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4E8281-25B3-49ED-8D86-201492612E9B}"/>
              </a:ext>
            </a:extLst>
          </p:cNvPr>
          <p:cNvCxnSpPr>
            <a:cxnSpLocks/>
          </p:cNvCxnSpPr>
          <p:nvPr/>
        </p:nvCxnSpPr>
        <p:spPr>
          <a:xfrm flipH="1">
            <a:off x="1177636" y="2211110"/>
            <a:ext cx="263237" cy="17512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547F24-9735-F046-BDF8-040A40A4D960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639F4-247B-FB44-9F81-14A41A154FF5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6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712CB0-CACD-419A-A00B-92858BA5E57D}"/>
              </a:ext>
            </a:extLst>
          </p:cNvPr>
          <p:cNvSpPr/>
          <p:nvPr/>
        </p:nvSpPr>
        <p:spPr>
          <a:xfrm>
            <a:off x="562273" y="1459832"/>
            <a:ext cx="82417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you have difficulties, and require technical support, you can access the Ariba Supplier Support Website on this link: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https://www.ariba.com/support/supplier-support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Getting Started Page offers guidance on how to set up and navigate your new Ariba Network Account: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https://www.ariba.com/ariba-network/ariba-network-for-suppliers/getting-started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Ariba Network Quick Start Guide gives helpful instructions on how to use the service. Your SCI contact will provide you with a copy of this guide.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24F5C2-6215-1140-BB64-BC045F98F33A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Support Available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6DA6F1-691B-8B49-8F56-5C5C6FDBCB5E}"/>
              </a:ext>
            </a:extLst>
          </p:cNvPr>
          <p:cNvSpPr txBox="1">
            <a:spLocks/>
          </p:cNvSpPr>
          <p:nvPr/>
        </p:nvSpPr>
        <p:spPr>
          <a:xfrm>
            <a:off x="437198" y="213159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rgbClr val="FF0000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Ariba Network Guidance</a:t>
            </a:r>
          </a:p>
        </p:txBody>
      </p:sp>
    </p:spTree>
    <p:extLst>
      <p:ext uri="{BB962C8B-B14F-4D97-AF65-F5344CB8AC3E}">
        <p14:creationId xmlns:p14="http://schemas.microsoft.com/office/powerpoint/2010/main" val="14345363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C_Template_APR16">
  <a:themeElements>
    <a:clrScheme name="Save the Children 1">
      <a:dk1>
        <a:srgbClr val="222221"/>
      </a:dk1>
      <a:lt1>
        <a:srgbClr val="FFFFFF"/>
      </a:lt1>
      <a:dk2>
        <a:srgbClr val="F20F0E"/>
      </a:dk2>
      <a:lt2>
        <a:srgbClr val="D1CCBD"/>
      </a:lt2>
      <a:accent1>
        <a:srgbClr val="9A3324"/>
      </a:accent1>
      <a:accent2>
        <a:srgbClr val="FF4C02"/>
      </a:accent2>
      <a:accent3>
        <a:srgbClr val="F2A900"/>
      </a:accent3>
      <a:accent4>
        <a:srgbClr val="009CA6"/>
      </a:accent4>
      <a:accent5>
        <a:srgbClr val="F31512"/>
      </a:accent5>
      <a:accent6>
        <a:srgbClr val="D1CCBD"/>
      </a:accent6>
      <a:hlink>
        <a:srgbClr val="9A3324"/>
      </a:hlink>
      <a:folHlink>
        <a:srgbClr val="FF4C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>
            <a:latin typeface="Gill Sans Infant Std"/>
            <a:cs typeface="Gill Sans Infant St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500" dirty="0" smtClean="0">
            <a:latin typeface="Gill Sans Infant Std"/>
            <a:cs typeface="Gill Sans Infant St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018850-6512-4c53-940f-e86aa9735331" xsi:nil="true"/>
    <lcf76f155ced4ddcb4097134ff3c332f xmlns="a165ff4b-6e4c-447f-b5b5-455e0d9aaa3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BFBE470E96304DB505D6A8293B8A46" ma:contentTypeVersion="11" ma:contentTypeDescription="Create a new document." ma:contentTypeScope="" ma:versionID="045378ce3df0927a448dcc5a7a7c6092">
  <xsd:schema xmlns:xsd="http://www.w3.org/2001/XMLSchema" xmlns:xs="http://www.w3.org/2001/XMLSchema" xmlns:p="http://schemas.microsoft.com/office/2006/metadata/properties" xmlns:ns2="a165ff4b-6e4c-447f-b5b5-455e0d9aaa30" xmlns:ns3="ac018850-6512-4c53-940f-e86aa9735331" targetNamespace="http://schemas.microsoft.com/office/2006/metadata/properties" ma:root="true" ma:fieldsID="9fd1de6ec77fa45afe09d47d89fa515b" ns2:_="" ns3:_="">
    <xsd:import namespace="a165ff4b-6e4c-447f-b5b5-455e0d9aaa30"/>
    <xsd:import namespace="ac018850-6512-4c53-940f-e86aa97353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5ff4b-6e4c-447f-b5b5-455e0d9aaa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18850-6512-4c53-940f-e86aa97353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2535f94-d4db-4d21-87c8-d437abb761aa}" ma:internalName="TaxCatchAll" ma:showField="CatchAllData" ma:web="ac018850-6512-4c53-940f-e86aa97353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937998-E2D0-4E83-BAF5-10CD0697E6A5}">
  <ds:schemaRefs>
    <ds:schemaRef ds:uri="http://schemas.microsoft.com/office/2006/documentManagement/types"/>
    <ds:schemaRef ds:uri="http://purl.org/dc/dcmitype/"/>
    <ds:schemaRef ds:uri="http://purl.org/dc/elements/1.1/"/>
    <ds:schemaRef ds:uri="6cd3629d-1422-4ec0-a7de-b266c895e7c8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9e53f95-05e4-4eb1-a225-1f4c812f208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5ADB459-FF70-402E-9E95-594749D45776}"/>
</file>

<file path=customXml/itemProps3.xml><?xml version="1.0" encoding="utf-8"?>
<ds:datastoreItem xmlns:ds="http://schemas.openxmlformats.org/officeDocument/2006/customXml" ds:itemID="{A7654786-52D6-4F9A-A24C-CE49F662D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Save the Children PowerPoint Template</Template>
  <TotalTime>31930</TotalTime>
  <Words>226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Gill Sans Infant MT</vt:lpstr>
      <vt:lpstr>Gill Sans Infant Std</vt:lpstr>
      <vt:lpstr>Gill Sans MT</vt:lpstr>
      <vt:lpstr>Trade Gothic LT Com Cn</vt:lpstr>
      <vt:lpstr>TradeGothic LT CondEighteen</vt:lpstr>
      <vt:lpstr>STC_Template_APR16</vt:lpstr>
      <vt:lpstr>think-cell Slide</vt:lpstr>
      <vt:lpstr>The Ariba Network Bidding for a Sourcing Event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Source to Pay Members Alignment Workshop 20th-22nd March 2018</dc:title>
  <dc:creator>Clark, Roly</dc:creator>
  <cp:lastModifiedBy>Dusunen, Ali</cp:lastModifiedBy>
  <cp:revision>116</cp:revision>
  <cp:lastPrinted>2018-10-15T08:41:49Z</cp:lastPrinted>
  <dcterms:created xsi:type="dcterms:W3CDTF">2017-11-27T14:57:52Z</dcterms:created>
  <dcterms:modified xsi:type="dcterms:W3CDTF">2023-02-21T12:04:50Z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0x010100D2A466B97082A74FA64F50047B0EBD0B</vt:lpwstr>
  </property>
  <property fmtid="{D5CDD505-2E9C-101B-9397-08002B2CF9AE}" pid="3" name="AuthorIds_UIVersion_7168">
    <vt:lpwstr>1218</vt:lpwstr>
  </property>
  <property fmtid="{D5CDD505-2E9C-101B-9397-08002B2CF9AE}" pid="4" name="AuthorIds_UIVersion_512">
    <vt:lpwstr>1218</vt:lpwstr>
  </property>
  <property fmtid="{D5CDD505-2E9C-101B-9397-08002B2CF9AE}" pid="5" name="MediaServiceImageTags">
    <vt:lpwstr/>
  </property>
</Properties>
</file>